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152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شكل حر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وان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72D17F5B-7700-4D17-8B40-6175C56B4177}" type="datetimeFigureOut">
              <a:rPr lang="ar-IQ" smtClean="0"/>
              <a:t>03/04/1440</a:t>
            </a:fld>
            <a:endParaRPr lang="ar-IQ"/>
          </a:p>
        </p:txBody>
      </p:sp>
      <p:sp>
        <p:nvSpPr>
          <p:cNvPr id="19" name="عنصر نائب للتذييل 18"/>
          <p:cNvSpPr>
            <a:spLocks noGrp="1"/>
          </p:cNvSpPr>
          <p:nvPr>
            <p:ph type="ftr" sz="quarter" idx="11"/>
          </p:nvPr>
        </p:nvSpPr>
        <p:spPr/>
        <p:txBody>
          <a:bodyPr/>
          <a:lstStyle/>
          <a:p>
            <a:endParaRPr lang="ar-IQ"/>
          </a:p>
        </p:txBody>
      </p:sp>
      <p:sp>
        <p:nvSpPr>
          <p:cNvPr id="27" name="عنصر نائب لرقم الشريحة 26"/>
          <p:cNvSpPr>
            <a:spLocks noGrp="1"/>
          </p:cNvSpPr>
          <p:nvPr>
            <p:ph type="sldNum" sz="quarter" idx="12"/>
          </p:nvPr>
        </p:nvSpPr>
        <p:spPr/>
        <p:txBody>
          <a:bodyPr/>
          <a:lstStyle/>
          <a:p>
            <a:fld id="{133C7CAB-CBF6-4CD8-B726-7C28312AC60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2D17F5B-7700-4D17-8B40-6175C56B4177}" type="datetimeFigureOut">
              <a:rPr lang="ar-IQ" smtClean="0"/>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2D17F5B-7700-4D17-8B40-6175C56B4177}" type="datetimeFigureOut">
              <a:rPr lang="ar-IQ" smtClean="0"/>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lgn="l">
              <a:defRPr/>
            </a:lvl1p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2D17F5B-7700-4D17-8B40-6175C56B4177}" type="datetimeFigureOut">
              <a:rPr lang="ar-IQ" smtClean="0"/>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7" name="شكل حر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شكل حر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عنوان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2D17F5B-7700-4D17-8B40-6175C56B4177}" type="datetimeFigureOut">
              <a:rPr lang="ar-IQ" smtClean="0"/>
              <a:t>03/04/1440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33C7CAB-CBF6-4CD8-B726-7C28312AC60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2D17F5B-7700-4D17-8B40-6175C56B4177}" type="datetimeFigureOut">
              <a:rPr lang="ar-IQ" smtClean="0"/>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72D17F5B-7700-4D17-8B40-6175C56B4177}" type="datetimeFigureOut">
              <a:rPr lang="ar-IQ" smtClean="0"/>
              <a:t>03/04/1440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320"/>
            <a:ext cx="7470648" cy="1143000"/>
          </a:xfrm>
        </p:spPr>
        <p:txBody>
          <a:bodyPr anchor="ctr"/>
          <a:lstStyle>
            <a:lvl1pPr algn="l">
              <a:defRPr sz="4600"/>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72D17F5B-7700-4D17-8B40-6175C56B4177}" type="datetimeFigureOut">
              <a:rPr lang="ar-IQ" smtClean="0"/>
              <a:t>03/04/1440</a:t>
            </a:fld>
            <a:endParaRPr lang="ar-IQ"/>
          </a:p>
        </p:txBody>
      </p:sp>
      <p:sp>
        <p:nvSpPr>
          <p:cNvPr id="8" name="عنصر نائب لرقم الشريحة 7"/>
          <p:cNvSpPr>
            <a:spLocks noGrp="1"/>
          </p:cNvSpPr>
          <p:nvPr>
            <p:ph type="sldNum" sz="quarter" idx="11"/>
          </p:nvPr>
        </p:nvSpPr>
        <p:spPr/>
        <p:txBody>
          <a:bodyPr/>
          <a:lstStyle/>
          <a:p>
            <a:fld id="{133C7CAB-CBF6-4CD8-B726-7C28312AC608}" type="slidenum">
              <a:rPr lang="ar-IQ" smtClean="0"/>
              <a:t>‹#›</a:t>
            </a:fld>
            <a:endParaRPr lang="ar-IQ"/>
          </a:p>
        </p:txBody>
      </p:sp>
      <p:sp>
        <p:nvSpPr>
          <p:cNvPr id="9" name="عنصر نائب للتذييل 8"/>
          <p:cNvSpPr>
            <a:spLocks noGrp="1"/>
          </p:cNvSpPr>
          <p:nvPr>
            <p:ph type="ftr" sz="quarter" idx="12"/>
          </p:nvPr>
        </p:nvSpPr>
        <p:spPr/>
        <p:txBody>
          <a:bodyPr/>
          <a:lstStyle/>
          <a:p>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2D17F5B-7700-4D17-8B40-6175C56B4177}" type="datetimeFigureOut">
              <a:rPr lang="ar-IQ" smtClean="0"/>
              <a:t>03/04/1440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72D17F5B-7700-4D17-8B40-6175C56B4177}" type="datetimeFigureOut">
              <a:rPr lang="ar-IQ" smtClean="0"/>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a:xfrm>
            <a:off x="8156448" y="6422064"/>
            <a:ext cx="762000" cy="365125"/>
          </a:xfrm>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a:xfrm>
            <a:off x="457200" y="6422064"/>
            <a:ext cx="2133600" cy="365125"/>
          </a:xfrm>
        </p:spPr>
        <p:txBody>
          <a:bodyPr/>
          <a:lstStyle/>
          <a:p>
            <a:fld id="{72D17F5B-7700-4D17-8B40-6175C56B4177}" type="datetimeFigureOut">
              <a:rPr lang="ar-IQ" smtClean="0"/>
              <a:t>03/04/1440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33C7CAB-CBF6-4CD8-B726-7C28312AC608}" type="slidenum">
              <a:rPr lang="ar-IQ" smtClean="0"/>
              <a:t>‹#›</a:t>
            </a:fld>
            <a:endParaRPr lang="ar-IQ"/>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شكل حر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شكل حر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عنصر نائب للعنوان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2D17F5B-7700-4D17-8B40-6175C56B4177}" type="datetimeFigureOut">
              <a:rPr lang="ar-IQ" smtClean="0"/>
              <a:t>03/04/1440</a:t>
            </a:fld>
            <a:endParaRPr lang="ar-IQ"/>
          </a:p>
        </p:txBody>
      </p:sp>
      <p:sp>
        <p:nvSpPr>
          <p:cNvPr id="22" name="عنصر نائب للتذييل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ar-IQ"/>
          </a:p>
        </p:txBody>
      </p:sp>
      <p:sp>
        <p:nvSpPr>
          <p:cNvPr id="18" name="عنصر نائب لرقم الشريحة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33C7CAB-CBF6-4CD8-B726-7C28312AC608}"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95536" y="188640"/>
            <a:ext cx="8496944" cy="800219"/>
          </a:xfrm>
          <a:prstGeom prst="rect">
            <a:avLst/>
          </a:prstGeom>
        </p:spPr>
        <p:txBody>
          <a:bodyPr wrap="square">
            <a:spAutoFit/>
          </a:bodyPr>
          <a:lstStyle/>
          <a:p>
            <a:r>
              <a:rPr lang="ar-JO" sz="2800" b="1" u="sng" dirty="0">
                <a:solidFill>
                  <a:srgbClr val="FF0000"/>
                </a:solidFill>
              </a:rPr>
              <a:t>المتوازي</a:t>
            </a:r>
            <a:endParaRPr lang="en-US" sz="2800" u="sng" dirty="0">
              <a:solidFill>
                <a:srgbClr val="FF0000"/>
              </a:solidFill>
            </a:endParaRPr>
          </a:p>
          <a:p>
            <a:r>
              <a:rPr lang="ar-JO" b="1" dirty="0"/>
              <a:t>ارتفاع  المتوازي180 سم مقاسه من قمة البساط</a:t>
            </a:r>
            <a:r>
              <a:rPr lang="ar-SA" b="1" dirty="0"/>
              <a:t> و200 سم مقاسه من </a:t>
            </a:r>
            <a:r>
              <a:rPr lang="ar-SA" b="1" dirty="0" err="1"/>
              <a:t>لارض</a:t>
            </a:r>
            <a:endParaRPr lang="ar-IQ" dirty="0"/>
          </a:p>
        </p:txBody>
      </p:sp>
      <p:sp>
        <p:nvSpPr>
          <p:cNvPr id="5" name="مستطيل 4"/>
          <p:cNvSpPr/>
          <p:nvPr/>
        </p:nvSpPr>
        <p:spPr>
          <a:xfrm>
            <a:off x="395536" y="1139011"/>
            <a:ext cx="8640960" cy="2308324"/>
          </a:xfrm>
          <a:prstGeom prst="rect">
            <a:avLst/>
          </a:prstGeom>
        </p:spPr>
        <p:txBody>
          <a:bodyPr wrap="square">
            <a:spAutoFit/>
          </a:bodyPr>
          <a:lstStyle/>
          <a:p>
            <a:r>
              <a:rPr lang="ar-SA" sz="2400" b="1" u="sng" dirty="0">
                <a:solidFill>
                  <a:srgbClr val="FF0000"/>
                </a:solidFill>
              </a:rPr>
              <a:t>المادة :14.1 </a:t>
            </a:r>
            <a:r>
              <a:rPr lang="ar-JO" sz="2400" b="1" u="sng" dirty="0">
                <a:solidFill>
                  <a:srgbClr val="FF0000"/>
                </a:solidFill>
              </a:rPr>
              <a:t>وصف التمرين على المتوازي:</a:t>
            </a:r>
            <a:endParaRPr lang="en-US" sz="2400" u="sng" dirty="0">
              <a:solidFill>
                <a:srgbClr val="FF0000"/>
              </a:solidFill>
            </a:endParaRPr>
          </a:p>
          <a:p>
            <a:r>
              <a:rPr lang="ar-JO" sz="2400" b="1" dirty="0"/>
              <a:t>تمارين المتوازي المعاصرة تتكون على الأغلب من المرجحات وحركات الطيران مختارة من الحركات المتاحة في المجاميع  الحركية  للمتوازي وتنجز </a:t>
            </a:r>
            <a:r>
              <a:rPr lang="ar-JO" sz="2400" b="1" dirty="0" err="1"/>
              <a:t>بألأنتقال</a:t>
            </a:r>
            <a:r>
              <a:rPr lang="ar-JO" sz="2400" b="1" dirty="0"/>
              <a:t> المستمر بأوضاع مختلفة من </a:t>
            </a:r>
            <a:r>
              <a:rPr lang="ar-JO" sz="2400" b="1" dirty="0" err="1"/>
              <a:t>الارتكازات</a:t>
            </a:r>
            <a:r>
              <a:rPr lang="ar-JO" sz="2400" b="1" dirty="0"/>
              <a:t> وأوضاع التعلق بطريقة تعكس الاستفادة </a:t>
            </a:r>
            <a:endParaRPr lang="en-US" sz="2400" dirty="0"/>
          </a:p>
          <a:p>
            <a:r>
              <a:rPr lang="ar-IQ" sz="2400" b="1" dirty="0"/>
              <a:t> </a:t>
            </a:r>
            <a:r>
              <a:rPr lang="ar-JO" sz="2400" b="1" dirty="0"/>
              <a:t>من امكانيات الجهاز الكامنة </a:t>
            </a:r>
            <a:endParaRPr lang="en-US" sz="2400" dirty="0"/>
          </a:p>
        </p:txBody>
      </p:sp>
      <p:sp>
        <p:nvSpPr>
          <p:cNvPr id="6" name="مستطيل 5"/>
          <p:cNvSpPr/>
          <p:nvPr/>
        </p:nvSpPr>
        <p:spPr>
          <a:xfrm>
            <a:off x="395536" y="3789040"/>
            <a:ext cx="8496944" cy="2677656"/>
          </a:xfrm>
          <a:prstGeom prst="rect">
            <a:avLst/>
          </a:prstGeom>
        </p:spPr>
        <p:txBody>
          <a:bodyPr wrap="square">
            <a:spAutoFit/>
          </a:bodyPr>
          <a:lstStyle/>
          <a:p>
            <a:pPr lvl="0"/>
            <a:r>
              <a:rPr lang="ar-IQ" sz="2400" b="1" u="sng" dirty="0">
                <a:solidFill>
                  <a:srgbClr val="FF0000"/>
                </a:solidFill>
              </a:rPr>
              <a:t>المادة 14.2.2 </a:t>
            </a:r>
            <a:r>
              <a:rPr lang="ar-JO" sz="2400" b="1" u="sng" dirty="0">
                <a:solidFill>
                  <a:srgbClr val="FF0000"/>
                </a:solidFill>
              </a:rPr>
              <a:t>معلومات حول درجة لجنة </a:t>
            </a:r>
            <a:r>
              <a:rPr lang="en-US" sz="2400" b="1" u="sng" dirty="0">
                <a:solidFill>
                  <a:srgbClr val="FF0000"/>
                </a:solidFill>
              </a:rPr>
              <a:t>D</a:t>
            </a:r>
            <a:endParaRPr lang="en-US" sz="2400" u="sng" dirty="0">
              <a:solidFill>
                <a:srgbClr val="FF0000"/>
              </a:solidFill>
            </a:endParaRPr>
          </a:p>
          <a:p>
            <a:pPr lvl="0"/>
            <a:r>
              <a:rPr lang="ar-SA" sz="2400" b="1" dirty="0"/>
              <a:t>1</a:t>
            </a:r>
            <a:r>
              <a:rPr lang="ar-JO" sz="2400" b="1" dirty="0"/>
              <a:t>. المجاميع الحركية للمتوازي هي :</a:t>
            </a:r>
            <a:endParaRPr lang="en-US" sz="2400" dirty="0"/>
          </a:p>
          <a:p>
            <a:pPr lvl="0"/>
            <a:r>
              <a:rPr lang="ar-JO" sz="2400" b="1" dirty="0"/>
              <a:t>         م1 . حركات بالارتكاز أو المرور به على كلا العارضتين .</a:t>
            </a:r>
            <a:endParaRPr lang="en-US" sz="2400" dirty="0"/>
          </a:p>
          <a:p>
            <a:pPr lvl="0"/>
            <a:r>
              <a:rPr lang="ar-JO" sz="2400" b="1" dirty="0"/>
              <a:t>         م2 . الحركات التي تبدأ بوضع التعلق على العضدين .</a:t>
            </a:r>
            <a:endParaRPr lang="en-US" sz="2400" dirty="0"/>
          </a:p>
          <a:p>
            <a:pPr lvl="0"/>
            <a:r>
              <a:rPr lang="ar-JO" sz="2400" b="1" dirty="0"/>
              <a:t>         م3 . المرجحات الطويلة بالتعلق . على عارضة واحدة أو عارضتين </a:t>
            </a:r>
            <a:r>
              <a:rPr lang="ar-IQ" sz="2400" b="1" dirty="0"/>
              <a:t> و </a:t>
            </a:r>
            <a:r>
              <a:rPr lang="ar-JO" sz="2400" b="1" dirty="0"/>
              <a:t>المرجحات السفلية . </a:t>
            </a:r>
            <a:endParaRPr lang="en-US" sz="2400" dirty="0"/>
          </a:p>
          <a:p>
            <a:pPr lvl="0"/>
            <a:r>
              <a:rPr lang="ar-IQ" sz="2400" b="1" dirty="0"/>
              <a:t>         م4 </a:t>
            </a:r>
            <a:r>
              <a:rPr lang="ar-JO" sz="2400" b="1" dirty="0"/>
              <a:t>حركات الهبوط . </a:t>
            </a:r>
            <a:endParaRPr lang="en-US" sz="2400" dirty="0"/>
          </a:p>
        </p:txBody>
      </p:sp>
    </p:spTree>
    <p:extLst>
      <p:ext uri="{BB962C8B-B14F-4D97-AF65-F5344CB8AC3E}">
        <p14:creationId xmlns:p14="http://schemas.microsoft.com/office/powerpoint/2010/main" val="2852632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339752" y="260648"/>
            <a:ext cx="6516216" cy="400110"/>
          </a:xfrm>
          <a:prstGeom prst="rect">
            <a:avLst/>
          </a:prstGeom>
        </p:spPr>
        <p:txBody>
          <a:bodyPr wrap="square">
            <a:spAutoFit/>
          </a:bodyPr>
          <a:lstStyle/>
          <a:p>
            <a:r>
              <a:rPr lang="ar-SA" sz="2000" b="1" u="sng" dirty="0">
                <a:solidFill>
                  <a:srgbClr val="FF0000"/>
                </a:solidFill>
              </a:rPr>
              <a:t> المادة : 14.3 الخصومات الخاصة بالمتوازي </a:t>
            </a:r>
            <a:endParaRPr lang="ar-IQ" sz="2000" u="sng" dirty="0">
              <a:solidFill>
                <a:srgbClr val="FF0000"/>
              </a:solidFill>
            </a:endParaRPr>
          </a:p>
        </p:txBody>
      </p:sp>
      <p:graphicFrame>
        <p:nvGraphicFramePr>
          <p:cNvPr id="3" name="جدول 2"/>
          <p:cNvGraphicFramePr>
            <a:graphicFrameLocks noGrp="1"/>
          </p:cNvGraphicFramePr>
          <p:nvPr>
            <p:extLst>
              <p:ext uri="{D42A27DB-BD31-4B8C-83A1-F6EECF244321}">
                <p14:modId xmlns:p14="http://schemas.microsoft.com/office/powerpoint/2010/main" val="3873406019"/>
              </p:ext>
            </p:extLst>
          </p:nvPr>
        </p:nvGraphicFramePr>
        <p:xfrm>
          <a:off x="323528" y="1268761"/>
          <a:ext cx="8496943" cy="5256586"/>
        </p:xfrm>
        <a:graphic>
          <a:graphicData uri="http://schemas.openxmlformats.org/drawingml/2006/table">
            <a:tbl>
              <a:tblPr rtl="1" firstRow="1" firstCol="1" bandRow="1">
                <a:tableStyleId>{5C22544A-7EE6-4342-B048-85BDC9FD1C3A}</a:tableStyleId>
              </a:tblPr>
              <a:tblGrid>
                <a:gridCol w="5191498"/>
                <a:gridCol w="1106019"/>
                <a:gridCol w="1106019"/>
                <a:gridCol w="1093407"/>
              </a:tblGrid>
              <a:tr h="490691">
                <a:tc>
                  <a:txBody>
                    <a:bodyPr/>
                    <a:lstStyle/>
                    <a:p>
                      <a:pPr algn="ctr" rtl="1">
                        <a:lnSpc>
                          <a:spcPct val="107000"/>
                        </a:lnSpc>
                        <a:spcAft>
                          <a:spcPts val="0"/>
                        </a:spcAft>
                      </a:pPr>
                      <a:r>
                        <a:rPr lang="ar-SA" sz="1100">
                          <a:effectLst/>
                        </a:rPr>
                        <a:t>الخطأ</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SA" sz="1100">
                          <a:effectLst/>
                        </a:rPr>
                        <a:t>صغير</a:t>
                      </a:r>
                      <a:endParaRPr lang="en-US" sz="1100">
                        <a:effectLst/>
                      </a:endParaRPr>
                    </a:p>
                    <a:p>
                      <a:pPr algn="ctr" rtl="1">
                        <a:lnSpc>
                          <a:spcPct val="107000"/>
                        </a:lnSpc>
                        <a:spcAft>
                          <a:spcPts val="0"/>
                        </a:spcAft>
                      </a:pPr>
                      <a:r>
                        <a:rPr lang="en-US" sz="1100">
                          <a:effectLst/>
                        </a:rPr>
                        <a:t>0.10</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SA" sz="1100">
                          <a:effectLst/>
                        </a:rPr>
                        <a:t>متوسط</a:t>
                      </a:r>
                      <a:endParaRPr lang="en-US" sz="1100">
                        <a:effectLst/>
                      </a:endParaRPr>
                    </a:p>
                    <a:p>
                      <a:pPr algn="ctr" rtl="1">
                        <a:lnSpc>
                          <a:spcPct val="107000"/>
                        </a:lnSpc>
                        <a:spcAft>
                          <a:spcPts val="0"/>
                        </a:spcAft>
                      </a:pPr>
                      <a:r>
                        <a:rPr lang="en-US" sz="1100">
                          <a:effectLst/>
                        </a:rPr>
                        <a:t>0.30</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SA" sz="1100">
                          <a:effectLst/>
                        </a:rPr>
                        <a:t>كبير</a:t>
                      </a:r>
                      <a:endParaRPr lang="en-US" sz="1100">
                        <a:effectLst/>
                      </a:endParaRPr>
                    </a:p>
                    <a:p>
                      <a:pPr algn="ctr" rtl="1">
                        <a:lnSpc>
                          <a:spcPct val="107000"/>
                        </a:lnSpc>
                        <a:spcAft>
                          <a:spcPts val="0"/>
                        </a:spcAft>
                      </a:pPr>
                      <a:r>
                        <a:rPr lang="en-US" sz="1100">
                          <a:effectLst/>
                        </a:rPr>
                        <a:t>0.50</a:t>
                      </a:r>
                      <a:endParaRPr lang="en-US" sz="1100">
                        <a:effectLst/>
                        <a:latin typeface="Calibri"/>
                        <a:ea typeface="Calibri"/>
                        <a:cs typeface="Arial"/>
                      </a:endParaRPr>
                    </a:p>
                  </a:txBody>
                  <a:tcPr marL="68580" marR="68580" marT="0" marB="0" anchor="ctr"/>
                </a:tc>
              </a:tr>
              <a:tr h="400001">
                <a:tc>
                  <a:txBody>
                    <a:bodyPr/>
                    <a:lstStyle/>
                    <a:p>
                      <a:pPr algn="ctr" rtl="1">
                        <a:lnSpc>
                          <a:spcPct val="107000"/>
                        </a:lnSpc>
                        <a:spcAft>
                          <a:spcPts val="0"/>
                        </a:spcAft>
                      </a:pPr>
                      <a:r>
                        <a:rPr lang="ar-JO" sz="1100">
                          <a:effectLst/>
                        </a:rPr>
                        <a:t>خطوة واحدة او مرجحة في بداية التمرين</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r>
              <a:tr h="425837">
                <a:tc>
                  <a:txBody>
                    <a:bodyPr/>
                    <a:lstStyle/>
                    <a:p>
                      <a:pPr algn="ctr" rtl="1">
                        <a:lnSpc>
                          <a:spcPct val="107000"/>
                        </a:lnSpc>
                        <a:spcAft>
                          <a:spcPts val="0"/>
                        </a:spcAft>
                      </a:pPr>
                      <a:r>
                        <a:rPr lang="ar-JO" sz="1100">
                          <a:effectLst/>
                        </a:rPr>
                        <a:t>ألتأخر او الميلان بالمرجحة الخلفية</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r>
              <a:tr h="489801">
                <a:tc>
                  <a:txBody>
                    <a:bodyPr/>
                    <a:lstStyle/>
                    <a:p>
                      <a:pPr algn="ctr" rtl="1">
                        <a:lnSpc>
                          <a:spcPct val="107000"/>
                        </a:lnSpc>
                        <a:spcAft>
                          <a:spcPts val="0"/>
                        </a:spcAft>
                      </a:pPr>
                      <a:r>
                        <a:rPr lang="ar-JO" sz="1100">
                          <a:effectLst/>
                        </a:rPr>
                        <a:t>عدم السيطرة بالوقوف على اليدين على عارضة واحدة او العارضتين</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r>
              <a:tr h="489801">
                <a:tc>
                  <a:txBody>
                    <a:bodyPr/>
                    <a:lstStyle/>
                    <a:p>
                      <a:pPr algn="ctr" rtl="1">
                        <a:lnSpc>
                          <a:spcPct val="107000"/>
                        </a:lnSpc>
                        <a:spcAft>
                          <a:spcPts val="0"/>
                        </a:spcAft>
                      </a:pPr>
                      <a:r>
                        <a:rPr lang="ar-IQ" sz="1100">
                          <a:effectLst/>
                        </a:rPr>
                        <a:t>حركات نوع جيارلو, الافراط بفتح اليدين و/او انحراف الجسم( كل مرة)</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r>
              <a:tr h="400001">
                <a:tc>
                  <a:txBody>
                    <a:bodyPr/>
                    <a:lstStyle/>
                    <a:p>
                      <a:pPr algn="ctr" rtl="1">
                        <a:lnSpc>
                          <a:spcPct val="107000"/>
                        </a:lnSpc>
                        <a:spcAft>
                          <a:spcPts val="0"/>
                        </a:spcAft>
                      </a:pPr>
                      <a:r>
                        <a:rPr lang="ar-JO" sz="1100">
                          <a:effectLst/>
                        </a:rPr>
                        <a:t>حركات قبلية</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r>
              <a:tr h="489801">
                <a:tc>
                  <a:txBody>
                    <a:bodyPr/>
                    <a:lstStyle/>
                    <a:p>
                      <a:pPr algn="ctr" rtl="1">
                        <a:lnSpc>
                          <a:spcPct val="107000"/>
                        </a:lnSpc>
                        <a:spcAft>
                          <a:spcPts val="0"/>
                        </a:spcAft>
                      </a:pPr>
                      <a:r>
                        <a:rPr lang="ar-JO" sz="1100">
                          <a:effectLst/>
                        </a:rPr>
                        <a:t>خطوة اوضبط اليدين بالوقوف على اليدين</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SA" sz="1100">
                          <a:effectLst/>
                        </a:rPr>
                        <a:t>+</a:t>
                      </a:r>
                      <a:endParaRPr lang="en-US" sz="1100">
                        <a:effectLst/>
                      </a:endParaRPr>
                    </a:p>
                    <a:p>
                      <a:pPr algn="ctr" rtl="1">
                        <a:lnSpc>
                          <a:spcPct val="107000"/>
                        </a:lnSpc>
                        <a:spcAft>
                          <a:spcPts val="0"/>
                        </a:spcAft>
                      </a:pPr>
                      <a:r>
                        <a:rPr lang="ar-IQ" sz="1100">
                          <a:effectLst/>
                        </a:rPr>
                        <a:t>كل مرة</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r>
              <a:tr h="400001">
                <a:tc>
                  <a:txBody>
                    <a:bodyPr/>
                    <a:lstStyle/>
                    <a:p>
                      <a:pPr algn="ctr" rtl="1">
                        <a:lnSpc>
                          <a:spcPct val="107000"/>
                        </a:lnSpc>
                        <a:spcAft>
                          <a:spcPts val="0"/>
                        </a:spcAft>
                      </a:pPr>
                      <a:r>
                        <a:rPr lang="ar-JO" sz="1100">
                          <a:effectLst/>
                        </a:rPr>
                        <a:t>نقص المدى قبل اعادة المسك بعد القلبات</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r>
              <a:tr h="425837">
                <a:tc>
                  <a:txBody>
                    <a:bodyPr/>
                    <a:lstStyle/>
                    <a:p>
                      <a:pPr algn="ctr" rtl="1">
                        <a:lnSpc>
                          <a:spcPct val="107000"/>
                        </a:lnSpc>
                        <a:spcAft>
                          <a:spcPts val="0"/>
                        </a:spcAft>
                      </a:pPr>
                      <a:r>
                        <a:rPr lang="ar-JO" sz="1100">
                          <a:effectLst/>
                        </a:rPr>
                        <a:t>عدم السيطرة عند اعادة المسك بعد القلبات</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 </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c>
                  <a:txBody>
                    <a:bodyPr/>
                    <a:lstStyle/>
                    <a:p>
                      <a:pPr algn="ctr" rtl="1">
                        <a:lnSpc>
                          <a:spcPct val="107000"/>
                        </a:lnSpc>
                        <a:spcAft>
                          <a:spcPts val="0"/>
                        </a:spcAft>
                      </a:pPr>
                      <a:r>
                        <a:rPr lang="ar-IQ" sz="1100">
                          <a:effectLst/>
                        </a:rPr>
                        <a:t>+</a:t>
                      </a:r>
                      <a:endParaRPr lang="en-US" sz="1100">
                        <a:effectLst/>
                        <a:latin typeface="Calibri"/>
                        <a:ea typeface="Calibri"/>
                        <a:cs typeface="Arial"/>
                      </a:endParaRPr>
                    </a:p>
                  </a:txBody>
                  <a:tcPr marL="68580" marR="68580" marT="0" marB="0" anchor="ctr"/>
                </a:tc>
              </a:tr>
              <a:tr h="1244815">
                <a:tc>
                  <a:txBody>
                    <a:bodyPr/>
                    <a:lstStyle/>
                    <a:p>
                      <a:pPr algn="ctr" rtl="1">
                        <a:lnSpc>
                          <a:spcPct val="107000"/>
                        </a:lnSpc>
                        <a:spcAft>
                          <a:spcPts val="0"/>
                        </a:spcAft>
                      </a:pPr>
                      <a:r>
                        <a:rPr lang="ar-SA" sz="1100">
                          <a:effectLst/>
                        </a:rPr>
                        <a:t>عدم احترام فترة ألإحماء الرسمية  ( 50 ثا )</a:t>
                      </a:r>
                      <a:endParaRPr lang="en-US" sz="1100">
                        <a:effectLst/>
                        <a:latin typeface="Calibri"/>
                        <a:ea typeface="Calibri"/>
                        <a:cs typeface="Arial"/>
                      </a:endParaRPr>
                    </a:p>
                  </a:txBody>
                  <a:tcPr marL="68580" marR="68580" marT="0" marB="0" anchor="ctr"/>
                </a:tc>
                <a:tc gridSpan="3">
                  <a:txBody>
                    <a:bodyPr/>
                    <a:lstStyle/>
                    <a:p>
                      <a:pPr algn="ctr" rtl="0">
                        <a:lnSpc>
                          <a:spcPct val="107000"/>
                        </a:lnSpc>
                        <a:spcAft>
                          <a:spcPts val="0"/>
                        </a:spcAft>
                      </a:pPr>
                      <a:r>
                        <a:rPr lang="en-US" sz="1100" dirty="0">
                          <a:effectLst/>
                        </a:rPr>
                        <a:t>0.30 </a:t>
                      </a:r>
                      <a:r>
                        <a:rPr lang="ar-JO" sz="1100" dirty="0">
                          <a:effectLst/>
                        </a:rPr>
                        <a:t>من الدرجة النهائية </a:t>
                      </a:r>
                      <a:r>
                        <a:rPr lang="en-US" sz="1100" dirty="0">
                          <a:effectLst/>
                        </a:rPr>
                        <a:t>D1</a:t>
                      </a:r>
                      <a:r>
                        <a:rPr lang="ar-SA" sz="1100" dirty="0">
                          <a:effectLst/>
                        </a:rPr>
                        <a:t> للبطولات </a:t>
                      </a:r>
                      <a:r>
                        <a:rPr lang="ar-SA" sz="1100" dirty="0" err="1">
                          <a:effectLst/>
                        </a:rPr>
                        <a:t>الفرديه</a:t>
                      </a:r>
                      <a:r>
                        <a:rPr lang="ar-SA" sz="1100" dirty="0">
                          <a:effectLst/>
                        </a:rPr>
                        <a:t> و </a:t>
                      </a:r>
                      <a:r>
                        <a:rPr lang="en-US" sz="1100" dirty="0">
                          <a:effectLst/>
                        </a:rPr>
                        <a:t>1.00</a:t>
                      </a:r>
                      <a:r>
                        <a:rPr lang="ar-SA" sz="1100" dirty="0">
                          <a:effectLst/>
                        </a:rPr>
                        <a:t> من درجة الفريق</a:t>
                      </a:r>
                      <a:endParaRPr lang="en-US" sz="1100" dirty="0">
                        <a:effectLst/>
                      </a:endParaRPr>
                    </a:p>
                    <a:p>
                      <a:pPr algn="ctr" rtl="1">
                        <a:lnSpc>
                          <a:spcPct val="107000"/>
                        </a:lnSpc>
                        <a:spcAft>
                          <a:spcPts val="0"/>
                        </a:spcAft>
                      </a:pPr>
                      <a:r>
                        <a:rPr lang="ar-SA" sz="1100" dirty="0">
                          <a:effectLst/>
                        </a:rPr>
                        <a:t>في بطولة فرقيه</a:t>
                      </a:r>
                      <a:endParaRPr lang="en-US" sz="1100" dirty="0">
                        <a:effectLst/>
                      </a:endParaRPr>
                    </a:p>
                    <a:p>
                      <a:pPr algn="ctr" rtl="1">
                        <a:lnSpc>
                          <a:spcPct val="107000"/>
                        </a:lnSpc>
                        <a:spcAft>
                          <a:spcPts val="0"/>
                        </a:spcAft>
                      </a:pPr>
                      <a:r>
                        <a:rPr lang="ar-IQ" sz="1100" dirty="0">
                          <a:effectLst/>
                        </a:rPr>
                        <a:t> </a:t>
                      </a:r>
                      <a:endParaRPr lang="en-US" sz="1100" dirty="0">
                        <a:effectLst/>
                        <a:latin typeface="Calibri"/>
                        <a:ea typeface="Calibri"/>
                        <a:cs typeface="Arial"/>
                      </a:endParaRPr>
                    </a:p>
                  </a:txBody>
                  <a:tcPr marL="68580" marR="68580" marT="0" marB="0" anchor="ctr"/>
                </a:tc>
                <a:tc hMerge="1">
                  <a:txBody>
                    <a:bodyPr/>
                    <a:lstStyle/>
                    <a:p>
                      <a:pPr rtl="1"/>
                      <a:endParaRPr lang="ar-IQ"/>
                    </a:p>
                  </a:txBody>
                  <a:tcPr/>
                </a:tc>
                <a:tc hMerge="1">
                  <a:txBody>
                    <a:bodyPr/>
                    <a:lstStyle/>
                    <a:p>
                      <a:pPr rtl="1"/>
                      <a:endParaRPr lang="ar-IQ"/>
                    </a:p>
                  </a:txBody>
                  <a:tcPr/>
                </a:tc>
              </a:tr>
            </a:tbl>
          </a:graphicData>
        </a:graphic>
      </p:graphicFrame>
    </p:spTree>
    <p:extLst>
      <p:ext uri="{BB962C8B-B14F-4D97-AF65-F5344CB8AC3E}">
        <p14:creationId xmlns:p14="http://schemas.microsoft.com/office/powerpoint/2010/main" val="1682928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lum contrast="48000"/>
            <a:extLst>
              <a:ext uri="{28A0092B-C50C-407E-A947-70E740481C1C}">
                <a14:useLocalDpi xmlns:a14="http://schemas.microsoft.com/office/drawing/2010/main" val="0"/>
              </a:ext>
            </a:extLst>
          </a:blip>
          <a:srcRect/>
          <a:stretch>
            <a:fillRect/>
          </a:stretch>
        </p:blipFill>
        <p:spPr bwMode="auto">
          <a:xfrm>
            <a:off x="251520" y="3140968"/>
            <a:ext cx="8705431" cy="359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254132" y="188161"/>
            <a:ext cx="8705430" cy="2554545"/>
          </a:xfrm>
          <a:prstGeom prst="rect">
            <a:avLst/>
          </a:prstGeom>
        </p:spPr>
        <p:txBody>
          <a:bodyPr wrap="square">
            <a:spAutoFit/>
          </a:bodyPr>
          <a:lstStyle/>
          <a:p>
            <a:r>
              <a:rPr lang="ar-SA" sz="2000" b="1" u="sng" dirty="0">
                <a:solidFill>
                  <a:srgbClr val="FF0000"/>
                </a:solidFill>
              </a:rPr>
              <a:t>توضيحات حول أداء المهارات على جهاز المتوازي :</a:t>
            </a:r>
            <a:endParaRPr lang="en-US" sz="2000" dirty="0">
              <a:solidFill>
                <a:srgbClr val="FF0000"/>
              </a:solidFill>
            </a:endParaRPr>
          </a:p>
          <a:p>
            <a:r>
              <a:rPr lang="ar-IQ" sz="2000" dirty="0"/>
              <a:t>ينبغي وصول العديد من أجزاء المرجحة كما هو معروف لوضع الوقوف على اليدين وهنا ليس من الضروري الثبات بل يجب أداء هذه الأجزاء وإظهار الثقة بإمكانية الثبات بوضع الوقوف على اليدين إذا تطلب ذلك ، إذ إن هناك أربعة أنواع من المرجحة الأساسية على جهاز المتوازي وهي، مرجحة الذراع الساندة ، مرجحة الذراع العليا، المرجحة من تحت العارضة، وأخيراً المرجحة الكاملة (العظمى) ، وجميع هذه المرجحات متساوية الأهمية لإنجاز الأداء الجيد على المتوازي. ولكن معظم المهارات المتقدمة تؤدي من مرجحة الذراع الساندة أو المرجحة الكاملة (العظمى)</a:t>
            </a:r>
            <a:r>
              <a:rPr lang="ar-IQ" sz="2000" baseline="30000" dirty="0"/>
              <a:t> </a:t>
            </a:r>
            <a:r>
              <a:rPr lang="ar-SA" sz="2000" dirty="0"/>
              <a:t>.</a:t>
            </a:r>
            <a:endParaRPr lang="en-US" sz="2000" dirty="0"/>
          </a:p>
        </p:txBody>
      </p:sp>
    </p:spTree>
    <p:extLst>
      <p:ext uri="{BB962C8B-B14F-4D97-AF65-F5344CB8AC3E}">
        <p14:creationId xmlns:p14="http://schemas.microsoft.com/office/powerpoint/2010/main" val="19829101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74345"/>
            <a:ext cx="8280920" cy="4093428"/>
          </a:xfrm>
          <a:prstGeom prst="rect">
            <a:avLst/>
          </a:prstGeom>
        </p:spPr>
        <p:txBody>
          <a:bodyPr wrap="square">
            <a:spAutoFit/>
          </a:bodyPr>
          <a:lstStyle/>
          <a:p>
            <a:r>
              <a:rPr lang="ar-SA" sz="2000" b="1" u="sng" dirty="0">
                <a:solidFill>
                  <a:srgbClr val="FF0000"/>
                </a:solidFill>
              </a:rPr>
              <a:t>النواحي الفنية لبعض الحركات الأساسية على جهاز المتوازي :</a:t>
            </a:r>
            <a:endParaRPr lang="en-US" sz="2000" dirty="0">
              <a:solidFill>
                <a:srgbClr val="FF0000"/>
              </a:solidFill>
            </a:endParaRPr>
          </a:p>
          <a:p>
            <a:r>
              <a:rPr lang="ar-IQ" sz="2000" b="1" u="sng" dirty="0">
                <a:solidFill>
                  <a:srgbClr val="FF0000"/>
                </a:solidFill>
              </a:rPr>
              <a:t>المرجحة الأمامية والخلفية :</a:t>
            </a:r>
            <a:endParaRPr lang="en-US" sz="2000" dirty="0">
              <a:solidFill>
                <a:srgbClr val="FF0000"/>
              </a:solidFill>
            </a:endParaRPr>
          </a:p>
          <a:p>
            <a:r>
              <a:rPr lang="ar-IQ" sz="2000" dirty="0"/>
              <a:t>     تعد المرجحة من الحركات الاساسية على جهاز المتوازي والتي تعتمد عليها معظم الحركات في ادائها الصحيح وربطها ، ولذا يجب الاهتمام الكبير بها ويجب ان تؤدى المرجحة بجسم مرن والحركة تكون انسيابية وتقع صعوبة الرجحة في ان نقطة الارتكاز اليدين تقع منخفضة عن مركز ثقل الجسم ، وتبدا المرجحة بعد الارتكاز على اليدين مع امتداد الذراعين والجذع والرجلين ثم يتمرجح الجسم الى الامام والخلف من مفصلي الكتفين ويكون الجسم بزاوية منفرجة من مفصل الورك في المرجحة الامامية على ان يكون مشطا القدمين مع مستوى الرأس ، وبجسم ممدود في المرجحة الخلفية مع تحريك الكتفين الى الامام والخلف بحركة نسبية وذلك للمحافظة على التوازن ، وللحصول على مرجحة قوية وجيدة ، ويجب ان يكون العمل على زيادة سرعة حركة الرجلين في النقطة العميقة وليس قبلها </a:t>
            </a:r>
          </a:p>
        </p:txBody>
      </p:sp>
      <p:pic>
        <p:nvPicPr>
          <p:cNvPr id="3074" name="Picture 2" descr="Scan10001"/>
          <p:cNvPicPr>
            <a:picLocks noChangeAspect="1" noChangeArrowheads="1"/>
          </p:cNvPicPr>
          <p:nvPr/>
        </p:nvPicPr>
        <p:blipFill>
          <a:blip r:embed="rId2">
            <a:lum contrast="90000"/>
            <a:extLst>
              <a:ext uri="{28A0092B-C50C-407E-A947-70E740481C1C}">
                <a14:useLocalDpi xmlns:a14="http://schemas.microsoft.com/office/drawing/2010/main" val="0"/>
              </a:ext>
            </a:extLst>
          </a:blip>
          <a:srcRect l="41559" t="59862" r="12750" b="17871"/>
          <a:stretch>
            <a:fillRect/>
          </a:stretch>
        </p:blipFill>
        <p:spPr bwMode="auto">
          <a:xfrm>
            <a:off x="251520" y="4477951"/>
            <a:ext cx="655272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511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116632"/>
            <a:ext cx="8640960" cy="3416320"/>
          </a:xfrm>
          <a:prstGeom prst="rect">
            <a:avLst/>
          </a:prstGeom>
        </p:spPr>
        <p:txBody>
          <a:bodyPr wrap="square">
            <a:spAutoFit/>
          </a:bodyPr>
          <a:lstStyle/>
          <a:p>
            <a:r>
              <a:rPr lang="ar-IQ" sz="2400" b="1" u="sng" dirty="0">
                <a:solidFill>
                  <a:srgbClr val="FF0000"/>
                </a:solidFill>
              </a:rPr>
              <a:t>الوقوف على الكتفين من الجلوس فتحا :</a:t>
            </a:r>
            <a:endParaRPr lang="en-US" sz="2400" dirty="0">
              <a:solidFill>
                <a:srgbClr val="FF0000"/>
              </a:solidFill>
            </a:endParaRPr>
          </a:p>
          <a:p>
            <a:r>
              <a:rPr lang="ar-IQ" sz="2400" dirty="0"/>
              <a:t>     تعد حركة الوقوف على الكتفين من أسهل الحركات الثابتة على جهاز المتوازي ، وذلك لسهولة التوازن والمحافظة عليه ويمكن أداء الحركة من الجلوس فتحا على العارضتين ، وتمسك اليدان العارضتين قريبة من الفخذين ثم يميل الجسم إلى الامام لوضع الأكتاف على العارضتين مع نشر المرفقين الى الجانبين ورفع مركز ثقل الجسم فوق قاعدة الارتكاز وعندما يتم توازن الجسم يمد بصورة مستقيمة بحيث تصنع القدمان والرأس خطا مستقيما مع رفع الرأس إلى الأعلى قليلا .</a:t>
            </a:r>
            <a:endParaRPr lang="en-US" sz="2400" dirty="0"/>
          </a:p>
        </p:txBody>
      </p:sp>
      <p:pic>
        <p:nvPicPr>
          <p:cNvPr id="4098" name="Picture 2" descr="Scan10002"/>
          <p:cNvPicPr>
            <a:picLocks noChangeAspect="1" noChangeArrowheads="1"/>
          </p:cNvPicPr>
          <p:nvPr/>
        </p:nvPicPr>
        <p:blipFill>
          <a:blip r:embed="rId2">
            <a:lum contrast="60000"/>
            <a:extLst>
              <a:ext uri="{28A0092B-C50C-407E-A947-70E740481C1C}">
                <a14:useLocalDpi xmlns:a14="http://schemas.microsoft.com/office/drawing/2010/main" val="0"/>
              </a:ext>
            </a:extLst>
          </a:blip>
          <a:srcRect l="9261" t="18420" r="7968"/>
          <a:stretch>
            <a:fillRect/>
          </a:stretch>
        </p:blipFill>
        <p:spPr bwMode="auto">
          <a:xfrm>
            <a:off x="323529" y="4077072"/>
            <a:ext cx="8274592" cy="26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4147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260648"/>
            <a:ext cx="8496944" cy="3477875"/>
          </a:xfrm>
          <a:prstGeom prst="rect">
            <a:avLst/>
          </a:prstGeom>
        </p:spPr>
        <p:txBody>
          <a:bodyPr wrap="square">
            <a:spAutoFit/>
          </a:bodyPr>
          <a:lstStyle/>
          <a:p>
            <a:r>
              <a:rPr lang="ar-IQ" sz="2000" b="1" u="sng" dirty="0">
                <a:solidFill>
                  <a:srgbClr val="FF0000"/>
                </a:solidFill>
              </a:rPr>
              <a:t>الدحرجة الأمامية من الجلوس فتحا :</a:t>
            </a:r>
            <a:endParaRPr lang="en-US" sz="2000" dirty="0">
              <a:solidFill>
                <a:srgbClr val="FF0000"/>
              </a:solidFill>
            </a:endParaRPr>
          </a:p>
          <a:p>
            <a:r>
              <a:rPr lang="ar-IQ" sz="2000" dirty="0"/>
              <a:t>     من اسهل </a:t>
            </a:r>
            <a:r>
              <a:rPr lang="ar-IQ" sz="2000" dirty="0" err="1"/>
              <a:t>الدحرجات</a:t>
            </a:r>
            <a:r>
              <a:rPr lang="ar-IQ" sz="2000" dirty="0"/>
              <a:t> على جهاز المتوازي هي الدحرجة الامامية من الجلوس فتحا الى الجلوس فتحا مرة ثانية ، وتبدأ هذه الحركة بالجلوس مع مسك العارضتين باليدين امام الجسم وقريبة من الفخذين ثم تتحرك الاكتاف الى الخلف قليلا ثم الى الامام الاسفل مع ثني الراس على الصدر ووضع العضدين على العارضتين ونشر المرفقين للجانبين وفي هذا الوقت يرتفع الحوض الى اعلى بحيث يقع مركز الثقل فوق قاعدة الارتكاز أي فوق العضدين واليدين وباستمرار سير الحركة يتدحرج الجسم الى الامام بفتح الرجلين مع المحافظة على بقاء المرفقين للجانبين وفي هذه اللحظة أي في بداية الدحرجة تترك القبضة بدون تغيير وضع العضدين جانبا ثم مسك العارضتين </a:t>
            </a:r>
            <a:r>
              <a:rPr lang="ar-IQ" sz="2000" dirty="0" err="1"/>
              <a:t>باسرع</a:t>
            </a:r>
            <a:r>
              <a:rPr lang="ar-IQ" sz="2000" dirty="0"/>
              <a:t> ما يمكن مرة ثانية اللتين تسبقان الحركة بحيث يتدحرج الجسم بانسياب الى الجلوس فتحا .</a:t>
            </a:r>
            <a:endParaRPr lang="en-US" sz="2000" dirty="0"/>
          </a:p>
        </p:txBody>
      </p:sp>
      <p:pic>
        <p:nvPicPr>
          <p:cNvPr id="5122" name="Picture 2" descr="Scan10001"/>
          <p:cNvPicPr>
            <a:picLocks noChangeAspect="1" noChangeArrowheads="1"/>
          </p:cNvPicPr>
          <p:nvPr/>
        </p:nvPicPr>
        <p:blipFill>
          <a:blip r:embed="rId2">
            <a:lum contrast="54000"/>
            <a:extLst>
              <a:ext uri="{28A0092B-C50C-407E-A947-70E740481C1C}">
                <a14:useLocalDpi xmlns:a14="http://schemas.microsoft.com/office/drawing/2010/main" val="0"/>
              </a:ext>
            </a:extLst>
          </a:blip>
          <a:srcRect l="2368" t="990" r="5919" b="36139"/>
          <a:stretch>
            <a:fillRect/>
          </a:stretch>
        </p:blipFill>
        <p:spPr bwMode="auto">
          <a:xfrm rot="21540000">
            <a:off x="612376" y="3981849"/>
            <a:ext cx="8226401" cy="263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5791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60648"/>
            <a:ext cx="8424936" cy="3046988"/>
          </a:xfrm>
          <a:prstGeom prst="rect">
            <a:avLst/>
          </a:prstGeom>
        </p:spPr>
        <p:txBody>
          <a:bodyPr wrap="square">
            <a:spAutoFit/>
          </a:bodyPr>
          <a:lstStyle/>
          <a:p>
            <a:r>
              <a:rPr lang="ar-IQ" sz="2400" b="1" u="sng" dirty="0">
                <a:solidFill>
                  <a:srgbClr val="FF0000"/>
                </a:solidFill>
              </a:rPr>
              <a:t>الدحرجة الخلفية من الجلوس فتحا : </a:t>
            </a:r>
            <a:endParaRPr lang="en-US" sz="2400" dirty="0">
              <a:solidFill>
                <a:srgbClr val="FF0000"/>
              </a:solidFill>
            </a:endParaRPr>
          </a:p>
          <a:p>
            <a:r>
              <a:rPr lang="ar-IQ" sz="2400" dirty="0"/>
              <a:t>     من وضع الجلوس فتحا على العارضتين – الاستناد على الذراعين خلف الجذع وهما مفرودتان ، ثم الميل بالجذع للخلف لملامسة الكتفين عارضتي جهاز المتوازي ، بعدها ثني مفصلي الفخذين بمرجحة الرجلين خلفا عاليا مع الارتكاز على الكتفين وباستمرار دحرجة الجسم للخلف يتم تغيير قبضتي اليدين على العارضتين للوصول إلى وضع الجلوس فتحا مع المحافظة على فتح الرجلين .</a:t>
            </a:r>
            <a:endParaRPr lang="en-US" sz="2400" dirty="0"/>
          </a:p>
        </p:txBody>
      </p:sp>
      <p:pic>
        <p:nvPicPr>
          <p:cNvPr id="6146" name="Picture 2" descr="Scan10004"/>
          <p:cNvPicPr>
            <a:picLocks noChangeAspect="1" noChangeArrowheads="1"/>
          </p:cNvPicPr>
          <p:nvPr/>
        </p:nvPicPr>
        <p:blipFill>
          <a:blip r:embed="rId2">
            <a:lum contrast="30000"/>
            <a:extLst>
              <a:ext uri="{28A0092B-C50C-407E-A947-70E740481C1C}">
                <a14:useLocalDpi xmlns:a14="http://schemas.microsoft.com/office/drawing/2010/main" val="0"/>
              </a:ext>
            </a:extLst>
          </a:blip>
          <a:srcRect l="10904" b="17349"/>
          <a:stretch>
            <a:fillRect/>
          </a:stretch>
        </p:blipFill>
        <p:spPr bwMode="auto">
          <a:xfrm>
            <a:off x="611560" y="3645024"/>
            <a:ext cx="7704855" cy="305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4340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188640"/>
            <a:ext cx="8352928" cy="3046988"/>
          </a:xfrm>
          <a:prstGeom prst="rect">
            <a:avLst/>
          </a:prstGeom>
        </p:spPr>
        <p:txBody>
          <a:bodyPr wrap="square">
            <a:spAutoFit/>
          </a:bodyPr>
          <a:lstStyle/>
          <a:p>
            <a:r>
              <a:rPr lang="ar-IQ" sz="2400" b="1" u="sng" dirty="0">
                <a:solidFill>
                  <a:srgbClr val="FF0000"/>
                </a:solidFill>
              </a:rPr>
              <a:t>حركة الهبوط من المرجحة الخلفية :</a:t>
            </a:r>
            <a:endParaRPr lang="en-US" sz="2400" dirty="0">
              <a:solidFill>
                <a:srgbClr val="FF0000"/>
              </a:solidFill>
            </a:endParaRPr>
          </a:p>
          <a:p>
            <a:r>
              <a:rPr lang="ar-IQ" sz="2400" dirty="0"/>
              <a:t>     تحتاج هذه الحركة إلى مرجحة خلفية عالية وخلال المرجحة للخلف ينقل مركز ثقل الجسم على ذراع واحدة مع الدفع بالذراع الأخرى وترك قبضتها وتمسك العارضة الثانية بسرعة أمام يد الارتكاز ثم تترك يد الارتكاز العارضة وتمرجح إلى الجانب قبل ان يمرجح الجسم للأسفل نحو الهبوط ويجب ان يكون الجسم أثناء الهبوط مستقيما .</a:t>
            </a:r>
            <a:endParaRPr lang="en-US" sz="2400" dirty="0"/>
          </a:p>
          <a:p>
            <a:r>
              <a:rPr lang="ar-IQ" sz="2400" dirty="0"/>
              <a:t> </a:t>
            </a:r>
            <a:endParaRPr lang="en-US" sz="2400" dirty="0"/>
          </a:p>
        </p:txBody>
      </p:sp>
      <p:pic>
        <p:nvPicPr>
          <p:cNvPr id="1026" name="Picture 2" descr="Scan10003"/>
          <p:cNvPicPr>
            <a:picLocks noChangeAspect="1" noChangeArrowheads="1"/>
          </p:cNvPicPr>
          <p:nvPr/>
        </p:nvPicPr>
        <p:blipFill>
          <a:blip r:embed="rId2">
            <a:lum contrast="30000"/>
            <a:extLst>
              <a:ext uri="{28A0092B-C50C-407E-A947-70E740481C1C}">
                <a14:useLocalDpi xmlns:a14="http://schemas.microsoft.com/office/drawing/2010/main" val="0"/>
              </a:ext>
            </a:extLst>
          </a:blip>
          <a:srcRect l="5328" t="11104" r="8789" b="31265"/>
          <a:stretch>
            <a:fillRect/>
          </a:stretch>
        </p:blipFill>
        <p:spPr bwMode="auto">
          <a:xfrm>
            <a:off x="755576" y="3068960"/>
            <a:ext cx="7351798" cy="361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737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تقنية">
  <a:themeElements>
    <a:clrScheme name="تقنية">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تقنية">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قنية">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TotalTime>
  <Words>798</Words>
  <Application>Microsoft Office PowerPoint</Application>
  <PresentationFormat>عرض على الشاشة (3:4)‏</PresentationFormat>
  <Paragraphs>70</Paragraphs>
  <Slides>8</Slides>
  <Notes>0</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تقنية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By DR.Ahmed Saker 2O11 - 2O12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kadhim</dc:creator>
  <cp:lastModifiedBy>kadhim</cp:lastModifiedBy>
  <cp:revision>9</cp:revision>
  <dcterms:created xsi:type="dcterms:W3CDTF">2018-12-10T22:12:41Z</dcterms:created>
  <dcterms:modified xsi:type="dcterms:W3CDTF">2018-12-10T22:33:09Z</dcterms:modified>
</cp:coreProperties>
</file>